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404" r:id="rId2"/>
    <p:sldId id="411" r:id="rId3"/>
    <p:sldId id="413" r:id="rId4"/>
    <p:sldId id="41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1" r:id="rId18"/>
    <p:sldId id="274" r:id="rId19"/>
    <p:sldId id="270" r:id="rId20"/>
    <p:sldId id="272" r:id="rId21"/>
    <p:sldId id="27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FA188-7714-4525-A95C-D8F33F2625E7}" type="datetimeFigureOut">
              <a:rPr lang="en-IN" smtClean="0"/>
              <a:t>04-02-2024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CD2B7-DB84-419F-B990-588EED9BC9F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71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</a:rPr>
              <a:t>Promotes bonding</a:t>
            </a:r>
          </a:p>
          <a:p>
            <a:r>
              <a:rPr lang="en-US" dirty="0">
                <a:latin typeface="Arial Narrow" pitchFamily="34" charset="0"/>
              </a:rPr>
              <a:t>Decreases stress level in parents</a:t>
            </a:r>
          </a:p>
          <a:p>
            <a:r>
              <a:rPr lang="en-US" dirty="0">
                <a:latin typeface="Arial Narrow" pitchFamily="34" charset="0"/>
              </a:rPr>
              <a:t>Increase parental confidence about handling their child</a:t>
            </a:r>
          </a:p>
          <a:p>
            <a:r>
              <a:rPr lang="en-US" dirty="0">
                <a:latin typeface="Arial Narrow" pitchFamily="34" charset="0"/>
              </a:rPr>
              <a:t>Helps understands infant’s cues – communication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4DD01-25CB-40AE-BE4F-CCBE1ABDF682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27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A17C-918D-8EAF-7273-3F9F961C2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B61FC-9CE3-7216-AB43-A4230E042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F0EF1-57C3-27CA-7344-85CA50821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61CFF-9945-4790-E666-060F2433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0C38-CA34-DFB9-73E2-4B320946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7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4651-AE59-CDC8-0A3B-8F6AA598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67E1D-44EB-0C7F-0323-27D176C04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17EA6-CCBD-7046-34D9-349AF6AB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35B27-6A71-EE36-9867-311DA33B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77A2-F20E-9B5D-60F1-867A52D2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1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F4944-09FA-0B0B-4522-A27A45B24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79E26-3DD8-A2A7-E2B0-EC858D19F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67DD9-1423-2F98-BC52-D2BCCE63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79BE2-0A34-5AC5-399C-E457695E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426CD-F5A8-D8FB-2FCD-DC8B4B23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39E9-77A2-357D-86B7-23E9BF64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5F1CF-4C17-44AE-4231-C9BB86E4F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0A08-6D57-1AC4-616A-4F30B4AF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FBFD-06F9-73DD-7D15-B1A3F677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E1AD7-1DA9-12A7-46B8-7A887A51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26909-01E6-BF1F-1E28-7C5545817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D1508-4F0D-2D4F-F18E-947FDB802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25F38-F6B5-5C21-C2A3-1A37E7A3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F851-FFE8-626F-9B7F-5F8242A2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77C0-29E8-0C0C-FB3D-082CC57B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3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BBCC4-5F8F-54B2-DEE5-727EB16F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93A8C-5671-82FA-A879-FB9DC2BA3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CFE25-6AAC-74D2-43DC-EBEE97C95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2EFB0-7660-1AE0-44D6-059D4347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7632D-9A8B-50CF-1A00-E5916B26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69753-C15C-118C-FC03-3D62DBFA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6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075A-C6F4-B95C-AAB3-2EE838DDF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1BDE8-D3A8-E386-EBE7-A8F1FEE61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7969C-CE53-C63C-1966-8EAC0A684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3EAB2-3727-D3B4-254B-823D461C9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6EBCD-F1B1-9899-B87F-605D3635E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CAE8D-D7A8-EBBF-01FA-16AF1BFB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64F125-3E94-5AAB-2DE2-E7EB8963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4D680-7AA6-C7F0-8C0F-D2111F24C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9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1F94-5967-016D-BF67-E2E7CA5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2F282-04C4-97B7-C2E1-5AA57B32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F589D-2FDE-C1CC-1748-48597270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B5F4F-C3C9-8FF7-4D9E-48AA36D9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4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03F7F-FB1E-587B-9BC2-63BE22DDC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AB3E6-B185-7151-AD78-192C1D02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618B3-1107-A2A7-E98E-90E33AEF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0549-2797-7264-4ABD-7D402BDC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39AC1-62B3-61F0-74C2-4E2C1215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CBEF2-4EA5-A2FF-DD6B-F67C249A5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D204A-A301-A04D-87C0-2CA25583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AF25E-84CC-BC1E-E598-90A24286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36461-FC67-2C01-8790-78B8D16E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6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B906-1706-3900-F54D-3C88E20C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1F7C1-FD75-4269-A18B-0B336C6E3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A3B13-0AE5-68E1-0563-84F0B7A4A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9164B-8A31-9352-9EE6-D42932B1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6049B-A978-4A65-F0D8-90A478D4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1348D-0D68-9A4E-CC44-80588081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82338C-ACC1-5D75-F665-B6E821FA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BAECE-57A3-214E-FBC3-FD5BB0D38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44747-C9FA-1196-A385-DB6607F2C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07308-CC3D-4BDB-BA39-90939F50726C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7500-930B-99DA-966B-9D402ABE2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0F8C5-24ED-2272-1AD4-50BB51E83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AB706-288F-4FF7-9889-E39D03CB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6.wdp"/><Relationship Id="rId10" Type="http://schemas.openxmlformats.org/officeDocument/2006/relationships/image" Target="../media/image2.png"/><Relationship Id="rId4" Type="http://schemas.openxmlformats.org/officeDocument/2006/relationships/image" Target="../media/image59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6444" y="1597996"/>
            <a:ext cx="9539111" cy="2387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health care</a:t>
            </a:r>
            <a:b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The charitable </a:t>
            </a:r>
            <a:r>
              <a:rPr lang="en-US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trust 12 A and 80 G approved charity</a:t>
            </a:r>
            <a:b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&amp;</a:t>
            </a:r>
            <a:b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Child Development Centre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E7296582-1ED7-1605-52F4-6B1787AD6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1274" r="8702" b="16644"/>
          <a:stretch/>
        </p:blipFill>
        <p:spPr>
          <a:xfrm>
            <a:off x="3333062" y="2154592"/>
            <a:ext cx="1547174" cy="637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23F921-4C7C-66F8-E960-CFBCE6E779B3}"/>
              </a:ext>
            </a:extLst>
          </p:cNvPr>
          <p:cNvSpPr txBox="1"/>
          <p:nvPr/>
        </p:nvSpPr>
        <p:spPr>
          <a:xfrm>
            <a:off x="708746" y="749012"/>
            <a:ext cx="111985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AWARENESS PROGRAMME to ANGANWADI WORKERS at COIMBATORE DISTRICT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A580E7-2AAA-BADA-9862-2D80D4EC17A3}"/>
              </a:ext>
            </a:extLst>
          </p:cNvPr>
          <p:cNvSpPr txBox="1"/>
          <p:nvPr/>
        </p:nvSpPr>
        <p:spPr>
          <a:xfrm>
            <a:off x="4880236" y="4313958"/>
            <a:ext cx="658633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Dr Mallikai Selvaraj </a:t>
            </a:r>
            <a:r>
              <a:rPr lang="en-IN" sz="16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MBBS, DCH, PGD DN</a:t>
            </a:r>
          </a:p>
          <a:p>
            <a:r>
              <a:rPr lang="en-IN" sz="16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                                  (Trained in UK)</a:t>
            </a:r>
          </a:p>
          <a:p>
            <a:r>
              <a:rPr lang="en-IN" b="1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Former member </a:t>
            </a:r>
            <a:r>
              <a:rPr lang="en-IN" b="1">
                <a:latin typeface="Bahnschrift Condensed" panose="020B0502040204020203" pitchFamily="34" charset="0"/>
                <a:ea typeface="Times New Roman" panose="02020603050405020304" pitchFamily="18" charset="0"/>
              </a:rPr>
              <a:t>of </a:t>
            </a:r>
            <a:r>
              <a:rPr lang="en-US" b="1" i="0">
                <a:effectLst/>
                <a:latin typeface="Bahnschrift Condensed" panose="020B0502040204020203" pitchFamily="34" charset="0"/>
              </a:rPr>
              <a:t>Tamil </a:t>
            </a:r>
            <a:r>
              <a:rPr lang="en-US" b="1" i="0" dirty="0">
                <a:effectLst/>
                <a:latin typeface="Bahnschrift Condensed" panose="020B0502040204020203" pitchFamily="34" charset="0"/>
              </a:rPr>
              <a:t>Nadu State Commission for Protection of Child Rights</a:t>
            </a:r>
            <a:endParaRPr lang="en-IN" b="1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Developmental  and Behavioral Pediatrician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Bhairavi Centre for Child Health and Development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www.bhairavicdc.com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40683-2420-DF60-D835-848892C75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2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01.09.2023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SARKARSAMAKULAM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57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81" y="2762181"/>
            <a:ext cx="2631456" cy="19735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4" y="2762181"/>
            <a:ext cx="2628458" cy="1971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91" y="2762182"/>
            <a:ext cx="2628456" cy="1971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60" y="2762182"/>
            <a:ext cx="2631456" cy="1973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223DC-7E35-758A-299D-7FF6F10E3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07.09.2023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KARAMADAI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120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00" y="2762180"/>
            <a:ext cx="2776024" cy="20820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76" y="2762180"/>
            <a:ext cx="2776024" cy="2082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52" y="2744019"/>
            <a:ext cx="2776024" cy="2082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8" y="2744019"/>
            <a:ext cx="2372514" cy="2082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48B39-C9E1-9100-6400-9CC1DE0307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07.09.2023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ANNUR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61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17" y="2652997"/>
            <a:ext cx="2584956" cy="193871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" y="2652996"/>
            <a:ext cx="2584956" cy="1938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94" y="2652997"/>
            <a:ext cx="2584956" cy="1938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86" y="2652998"/>
            <a:ext cx="2587547" cy="1940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81B95-19B4-F946-3E2B-6B3264F6E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13.10.2023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MATHAMPATTI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56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817" y="2606722"/>
            <a:ext cx="2017709" cy="2351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3" y="2594779"/>
            <a:ext cx="2702330" cy="2363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51" y="2606722"/>
            <a:ext cx="2878466" cy="235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93" y="2606722"/>
            <a:ext cx="3074158" cy="2363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B909D-9D9D-5A8A-CB83-08DF152B01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3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13.10.2023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GOUDAMPALAYAM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72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7"/>
          <a:stretch/>
        </p:blipFill>
        <p:spPr>
          <a:xfrm>
            <a:off x="765732" y="2738330"/>
            <a:ext cx="2550474" cy="2358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64" y="2738331"/>
            <a:ext cx="2775236" cy="235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58" y="2738331"/>
            <a:ext cx="2686460" cy="2361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3"/>
          <a:stretch/>
        </p:blipFill>
        <p:spPr>
          <a:xfrm>
            <a:off x="8787018" y="2738331"/>
            <a:ext cx="2677101" cy="2358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ECF63-3184-CF09-F0D3-84F87F2359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6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20.10.2023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ONDIPUDUR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106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7"/>
          <a:stretch/>
        </p:blipFill>
        <p:spPr>
          <a:xfrm>
            <a:off x="765732" y="2738330"/>
            <a:ext cx="2550474" cy="23584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64" y="2738331"/>
            <a:ext cx="2775236" cy="235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58" y="2738331"/>
            <a:ext cx="2686460" cy="2361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3"/>
          <a:stretch/>
        </p:blipFill>
        <p:spPr>
          <a:xfrm>
            <a:off x="8787018" y="2738331"/>
            <a:ext cx="2677101" cy="2358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284057-3B38-F852-60D8-A936D97226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40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20.10.2023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SULUR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86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03" y="2728807"/>
            <a:ext cx="2446684" cy="225262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83" y="2728807"/>
            <a:ext cx="3059214" cy="2252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" y="2728807"/>
            <a:ext cx="2398272" cy="2252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0923" y="2446172"/>
            <a:ext cx="2252627" cy="2817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0C487-41FB-EED1-92F3-EBE4E8BB3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98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02.11.2023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MADHUKARAI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77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24" y="2674960"/>
            <a:ext cx="2743576" cy="2462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2674959"/>
            <a:ext cx="2656388" cy="2462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388" y="2674960"/>
            <a:ext cx="2743576" cy="2462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4958"/>
            <a:ext cx="2656388" cy="246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A792C-31B7-E14D-2E7A-24A050452E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2-08 at 4.17.19 PM">
            <a:hlinkClick r:id="" action="ppaction://media"/>
            <a:extLst>
              <a:ext uri="{FF2B5EF4-FFF2-40B4-BE49-F238E27FC236}">
                <a16:creationId xmlns:a16="http://schemas.microsoft.com/office/drawing/2014/main" id="{AA1C4869-A5A0-5712-CEFF-288BCB061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3207" y="854557"/>
            <a:ext cx="4879080" cy="5307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9677BB-9C4D-840C-5BD8-59EA918A2E71}"/>
              </a:ext>
            </a:extLst>
          </p:cNvPr>
          <p:cNvSpPr txBox="1"/>
          <p:nvPr/>
        </p:nvSpPr>
        <p:spPr>
          <a:xfrm>
            <a:off x="661182" y="854558"/>
            <a:ext cx="5183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An Anganwadi teacher’s understanding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2CC9F-C2EE-E068-9369-F68EE6C93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C6EEA-2C4C-0BE0-7FD9-9E0A30ECDD64}"/>
              </a:ext>
            </a:extLst>
          </p:cNvPr>
          <p:cNvSpPr txBox="1"/>
          <p:nvPr/>
        </p:nvSpPr>
        <p:spPr>
          <a:xfrm>
            <a:off x="2099733" y="342921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(video)</a:t>
            </a:r>
            <a:endParaRPr lang="en-IN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30.11.2023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KINATHUKADAVU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49 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9" y="2672402"/>
            <a:ext cx="2688610" cy="227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72" y="2672402"/>
            <a:ext cx="2529385" cy="227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4" y="2672402"/>
            <a:ext cx="2602174" cy="2270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7" y="2672402"/>
            <a:ext cx="2447500" cy="2270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2A09D-9A26-AF21-4197-377A548083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0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75C44-E1DD-5108-8DC7-3EBA1ECD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badi" panose="020B0604020104020204" pitchFamily="34" charset="0"/>
              </a:rPr>
              <a:t>Special thanks to our honorable </a:t>
            </a:r>
            <a:r>
              <a:rPr lang="en-US" sz="3200" b="1" dirty="0">
                <a:latin typeface="Abadi" panose="020B0604020104020204" pitchFamily="34" charset="0"/>
              </a:rPr>
              <a:t>Coimbatore collector </a:t>
            </a:r>
            <a:r>
              <a:rPr lang="en-IN" sz="3200" b="1" i="0" dirty="0" err="1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Kranthi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 Kumar Pati </a:t>
            </a:r>
            <a:r>
              <a:rPr lang="en-IN" sz="3200" i="0" dirty="0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&amp;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en-IN" sz="3200" b="1" dirty="0">
                <a:solidFill>
                  <a:srgbClr val="202124"/>
                </a:solidFill>
                <a:latin typeface="Abadi" panose="020B0604020104020204" pitchFamily="34" charset="0"/>
              </a:rPr>
              <a:t>D</a:t>
            </a:r>
            <a:r>
              <a:rPr lang="en-IN" sz="3200" b="1" i="0" dirty="0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r Chandrasekar sir </a:t>
            </a:r>
            <a:r>
              <a:rPr lang="en-IN" sz="3200" b="0" i="0" dirty="0">
                <a:solidFill>
                  <a:srgbClr val="202124"/>
                </a:solidFill>
                <a:effectLst/>
                <a:latin typeface="Abadi" panose="020B0604020104020204" pitchFamily="34" charset="0"/>
              </a:rPr>
              <a:t>for making this happen</a:t>
            </a:r>
            <a:endParaRPr lang="en-IN" sz="3200" dirty="0">
              <a:latin typeface="Abadi" panose="020B0604020104020204" pitchFamily="34" charset="0"/>
            </a:endParaRP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CF4B48-AC21-93C6-1C7C-C8D5F1ECE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-531" r="20119"/>
          <a:stretch/>
        </p:blipFill>
        <p:spPr>
          <a:xfrm>
            <a:off x="1266092" y="2082016"/>
            <a:ext cx="6203853" cy="4775983"/>
          </a:xfr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69F44D9-64F5-79CF-A34C-916297692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7047" r="36539"/>
          <a:stretch/>
        </p:blipFill>
        <p:spPr>
          <a:xfrm>
            <a:off x="7680960" y="2082017"/>
            <a:ext cx="4515436" cy="4824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280AB-4F88-E13E-B82E-B3C047D9A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5" b="10432"/>
          <a:stretch/>
        </p:blipFill>
        <p:spPr>
          <a:xfrm>
            <a:off x="0" y="6372664"/>
            <a:ext cx="1689216" cy="4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53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30.11.2023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AANAIMALAI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56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9" y="2649382"/>
            <a:ext cx="3486965" cy="2516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84" y="2649382"/>
            <a:ext cx="2386379" cy="2516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04" y="2649383"/>
            <a:ext cx="2287424" cy="2516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028" y="2649384"/>
            <a:ext cx="2050001" cy="2516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5D39E-14A4-F130-0AF0-1DDB5F557D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04.12.2023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SULTAN PETTAI 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50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3042" y="1288398"/>
            <a:ext cx="2503513" cy="52919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0233" y="1288401"/>
            <a:ext cx="2503512" cy="5291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3080B-4AC3-D53D-322E-A8CD4C6547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7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2F00-5D6C-B47F-98FF-2CC063FF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3" y="295227"/>
            <a:ext cx="11873949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ldhabi" panose="01000000000000000000" pitchFamily="2" charset="-78"/>
                <a:cs typeface="Aldhabi" panose="01000000000000000000" pitchFamily="2" charset="-78"/>
              </a:rPr>
              <a:t>Some of the free consultations done at </a:t>
            </a:r>
            <a:r>
              <a:rPr lang="en-US" sz="320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Bhairavi CDC </a:t>
            </a:r>
            <a:r>
              <a:rPr lang="en-US" sz="3200" dirty="0">
                <a:latin typeface="Aldhabi" panose="01000000000000000000" pitchFamily="2" charset="-78"/>
                <a:cs typeface="Aldhabi" panose="01000000000000000000" pitchFamily="2" charset="-78"/>
              </a:rPr>
              <a:t>every Saturday afternoon. More than 20 children were helped to get identified their developmental problems</a:t>
            </a:r>
            <a:endParaRPr lang="en-IN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64FFB99-1772-95D4-F9F2-953BB46EA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r="13540"/>
          <a:stretch/>
        </p:blipFill>
        <p:spPr>
          <a:xfrm>
            <a:off x="1722784" y="4381276"/>
            <a:ext cx="4081670" cy="2188163"/>
          </a:xfrm>
        </p:spPr>
      </p:pic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FE40776-56D1-313B-30E6-D5F4D2C4D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5187" r="1641"/>
          <a:stretch/>
        </p:blipFill>
        <p:spPr>
          <a:xfrm>
            <a:off x="1004341" y="1918915"/>
            <a:ext cx="4912157" cy="2222973"/>
          </a:xfrm>
          <a:prstGeom prst="rect">
            <a:avLst/>
          </a:prstGeom>
        </p:spPr>
      </p:pic>
      <p:pic>
        <p:nvPicPr>
          <p:cNvPr id="10" name="Picture 9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65896116-9FBE-C3D3-9A16-C09C134D39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26282" r="22914"/>
          <a:stretch/>
        </p:blipFill>
        <p:spPr>
          <a:xfrm>
            <a:off x="6096000" y="4265089"/>
            <a:ext cx="5361373" cy="2206362"/>
          </a:xfrm>
          <a:prstGeom prst="rect">
            <a:avLst/>
          </a:prstGeom>
        </p:spPr>
      </p:pic>
      <p:pic>
        <p:nvPicPr>
          <p:cNvPr id="11" name="WhatsApp Video 2023-12-19 at 4.46.14 PM">
            <a:hlinkClick r:id="" action="ppaction://media"/>
            <a:extLst>
              <a:ext uri="{FF2B5EF4-FFF2-40B4-BE49-F238E27FC236}">
                <a16:creationId xmlns:a16="http://schemas.microsoft.com/office/drawing/2014/main" id="{61B7F0AA-1A80-825F-9B85-38D0D202D7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20" end="1535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743991"/>
            <a:ext cx="5780474" cy="2397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E3D9E-3092-4F9B-4748-87FE1AD255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588" y="662400"/>
            <a:ext cx="1005572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Agency FB" panose="020B0503020202020204" pitchFamily="34" charset="0"/>
                <a:ea typeface="+mj-ea"/>
                <a:cs typeface="+mj-cs"/>
              </a:rPr>
              <a:t>PREVALENCE of ASD</a:t>
            </a:r>
          </a:p>
        </p:txBody>
      </p:sp>
      <p:sp>
        <p:nvSpPr>
          <p:cNvPr id="2" name="Rectangle 1"/>
          <p:cNvSpPr/>
          <p:nvPr/>
        </p:nvSpPr>
        <p:spPr>
          <a:xfrm>
            <a:off x="88922" y="2371279"/>
            <a:ext cx="10089112" cy="39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Abadi" panose="020B0604020104020204" pitchFamily="34" charset="0"/>
              </a:rPr>
              <a:t>About 18 million people in India are diagnosed with ASD.</a:t>
            </a: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Abadi" panose="020B0604020104020204" pitchFamily="34" charset="0"/>
            </a:endParaRP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Abadi" panose="020B0604020104020204" pitchFamily="34" charset="0"/>
              </a:rPr>
              <a:t>Estimated to affect 1 out of every 54 children aged two to nine years are diagnosed with ASD in India.</a:t>
            </a: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Abadi" panose="020B0604020104020204" pitchFamily="34" charset="0"/>
            </a:endParaRP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Abadi" panose="020B0604020104020204" pitchFamily="34" charset="0"/>
              </a:rPr>
              <a:t>According to CDC 1/36 has ASD in world.</a:t>
            </a: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Agency FB" panose="020B0503020202020204" pitchFamily="34" charset="0"/>
            </a:endParaRPr>
          </a:p>
          <a:p>
            <a:pPr marL="12001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D02BE-5D8B-8EA8-97FD-3FDB6436B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2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912"/>
            <a:ext cx="9537895" cy="177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95" y="2728912"/>
            <a:ext cx="2194560" cy="1778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677" y="1631853"/>
            <a:ext cx="2428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NEWBORN</a:t>
            </a:r>
          </a:p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MILLION NEURONS</a:t>
            </a:r>
          </a:p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TRILLION SYNAPSES</a:t>
            </a:r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7624689" y="1886074"/>
            <a:ext cx="17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BIRTHDAY</a:t>
            </a:r>
          </a:p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I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8172" y="1747574"/>
            <a:ext cx="2107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YEARS </a:t>
            </a:r>
          </a:p>
          <a:p>
            <a:r>
              <a:rPr lang="en-I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 OF FIRST YEAR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2671111" y="1909273"/>
            <a:ext cx="4953577" cy="484632"/>
          </a:xfrm>
          <a:prstGeom prst="notchedRightArrow">
            <a:avLst>
              <a:gd name="adj1" fmla="val 558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3629465" y="1688053"/>
            <a:ext cx="326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SYNAPSES INCREASES 20 TIMES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218" y="5138279"/>
            <a:ext cx="8437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SYNAPSES @ </a:t>
            </a:r>
            <a:r>
              <a:rPr lang="en-I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MOTOR &amp; SENSORY </a:t>
            </a:r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AREA</a:t>
            </a:r>
          </a:p>
          <a:p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PEAK @ </a:t>
            </a:r>
            <a:r>
              <a:rPr lang="en-I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 MONTHS</a:t>
            </a:r>
            <a:r>
              <a:rPr lang="en-I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STABILIZES @ </a:t>
            </a:r>
            <a:r>
              <a:rPr lang="en-I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6 YEARS</a:t>
            </a:r>
          </a:p>
        </p:txBody>
      </p:sp>
      <p:sp>
        <p:nvSpPr>
          <p:cNvPr id="12" name="Notched Right Arrow 11"/>
          <p:cNvSpPr/>
          <p:nvPr/>
        </p:nvSpPr>
        <p:spPr>
          <a:xfrm>
            <a:off x="3390314" y="5610029"/>
            <a:ext cx="154744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0" y="1985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Stencil" pitchFamily="82" charset="0"/>
              </a:rPr>
              <a:t>Experiences build the brain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B779F1-E123-C662-2B76-87B3AFA7A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11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C865-6C7A-C74F-38A0-F9E5A0AF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kern="100" dirty="0">
                <a:solidFill>
                  <a:srgbClr val="FF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endParaRPr lang="en-IN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871B-CA99-2E94-6AA8-02E6CA0DF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Awareness</a:t>
            </a:r>
            <a:endParaRPr lang="en-IN" sz="1800" kern="100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Expectation that they will eventually improve on their own</a:t>
            </a:r>
            <a:endParaRPr lang="en-IN" sz="1800" kern="100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denial to accept the problems</a:t>
            </a:r>
            <a:endParaRPr lang="en-IN" sz="1800" kern="100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trained professionals/</a:t>
            </a:r>
            <a:r>
              <a:rPr lang="en-IN" sz="2400" kern="1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resourses</a:t>
            </a:r>
            <a:endParaRPr lang="en-IN" sz="1800" kern="100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15551-865B-FBF5-4492-8AA8B580E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0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39CA-911C-8E6D-44FE-DE30151D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252" y="2339699"/>
            <a:ext cx="10515600" cy="1325563"/>
          </a:xfrm>
        </p:spPr>
        <p:txBody>
          <a:bodyPr/>
          <a:lstStyle/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Solution ….</a:t>
            </a:r>
            <a:endParaRPr lang="en-IN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9615B-4A70-52A8-C1A3-D636DB154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7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C003-9FC5-EB62-B8D0-EB1D2310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kern="100" dirty="0">
                <a:effectLst/>
                <a:latin typeface="ADLaM Display" panose="0201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Early Intervention at home for Parents</a:t>
            </a:r>
            <a:br>
              <a:rPr lang="en-IN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3C37A-B03C-7557-A428-497D6CF6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Give a man a fish and he will eat for a day. </a:t>
            </a: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Teach him how to fish and he will eat for his lifetime.</a:t>
            </a:r>
            <a:endParaRPr lang="en-IN" dirty="0">
              <a:latin typeface="Abadi" panose="020B0604020104020204" pitchFamily="34" charset="0"/>
            </a:endParaRPr>
          </a:p>
        </p:txBody>
      </p:sp>
      <p:pic>
        <p:nvPicPr>
          <p:cNvPr id="6" name="Picture 5" descr="A cartoon of boys fishing on a boat&#10;&#10;Description automatically generated">
            <a:extLst>
              <a:ext uri="{FF2B5EF4-FFF2-40B4-BE49-F238E27FC236}">
                <a16:creationId xmlns:a16="http://schemas.microsoft.com/office/drawing/2014/main" id="{929FD2D6-E7F8-AF38-8129-B4C4BA3F6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886075"/>
            <a:ext cx="3606800" cy="360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60F56-F92D-399C-F2B9-6A898F24D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1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0A61-1E5C-2F31-8329-2F29C1E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100" dirty="0">
                <a:effectLst/>
                <a:latin typeface="ADLaM Display" panose="0201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Early Intervention at home for Parents</a:t>
            </a:r>
            <a:br>
              <a:rPr lang="en-IN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0A4DD-7830-6103-98B2-B634D672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02009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Aldhabi" panose="01000000000000000000" pitchFamily="2" charset="-78"/>
              </a:rPr>
              <a:t>As a non-profit initiative, we are preparing free online Parent skill training resource platform comprising of minimum 80 videos each of 5 minutes duration in Tamil.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Aldhabi" panose="01000000000000000000" pitchFamily="2" charset="-78"/>
              </a:rPr>
              <a:t>It  provides simplified tips and strategies to help families of children  1 - 7 years  0f age with autism and other developmental  delays even before coming to a final diagnosis.</a:t>
            </a:r>
            <a:endParaRPr lang="en-IN" sz="2400" kern="1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N" sz="2400" kern="1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Aldhabi" panose="01000000000000000000" pitchFamily="2" charset="-78"/>
              </a:rPr>
              <a:t>It is the combination of various strategies like Floor time, ABA, TEACCH, Sensory integration etc</a:t>
            </a:r>
            <a:endParaRPr lang="en-IN" sz="2400" kern="1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82DA6-3506-F571-0E15-BC8EDA3DA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66810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7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13E5-97A9-837D-FC61-644595ED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00" dirty="0">
                <a:effectLst/>
                <a:latin typeface="ADLaM Display" panose="0201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Early Intervention at home for Parents</a:t>
            </a:r>
            <a:br>
              <a:rPr lang="en-IN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463DC-D637-ACB5-E7AE-32B9C7181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 program for parents / caregivers including </a:t>
            </a:r>
            <a:r>
              <a:rPr lang="en-IN" sz="2400" kern="1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anganwadi</a:t>
            </a: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IN" sz="2400" kern="1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kindergarden</a:t>
            </a: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teachers of children aged 1 to 9 years</a:t>
            </a:r>
          </a:p>
          <a:p>
            <a:endParaRPr lang="en-IN" sz="2400" kern="100" dirty="0"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 on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/ speech</a:t>
            </a:r>
          </a:p>
          <a:p>
            <a:pPr>
              <a:lnSpc>
                <a:spcPct val="107000"/>
              </a:lnSpc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</a:t>
            </a:r>
          </a:p>
          <a:p>
            <a:pPr>
              <a:lnSpc>
                <a:spcPct val="107000"/>
              </a:lnSpc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</a:p>
          <a:p>
            <a:pPr>
              <a:lnSpc>
                <a:spcPct val="107000"/>
              </a:lnSpc>
            </a:pPr>
            <a:r>
              <a:rPr lang="en-IN" sz="2400" kern="1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Independence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F971B-7304-69D6-A44E-DE70BBCE1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5374E-91B2-8EC4-13BE-F83ED045C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2" y="4409009"/>
            <a:ext cx="2502090" cy="1921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57989-3C65-9C3C-9F64-9328EF75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53" y="4270012"/>
            <a:ext cx="2562420" cy="2159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C981EF-2752-E76A-573F-F3C5ECC2A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32" y="1275958"/>
            <a:ext cx="2374715" cy="2299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5F64F-4B09-9D84-8929-0CF2F1EFE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33" y="4270012"/>
            <a:ext cx="2747749" cy="2060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D77DD-98D9-4462-FF14-CF53834EB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37" y="1179667"/>
            <a:ext cx="2693159" cy="2019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04688-6754-8999-466E-6529075D87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4" y="683819"/>
            <a:ext cx="2628458" cy="289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E82B3-936E-D307-1218-6A70A75D0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90" y="4028661"/>
            <a:ext cx="2892538" cy="2390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C3D9CF-EF74-B608-2A56-D47EC14F2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09" y="1179667"/>
            <a:ext cx="2878466" cy="2643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B0A2F9-AC51-D971-2F9E-CE9C8FD2ACF5}"/>
              </a:ext>
            </a:extLst>
          </p:cNvPr>
          <p:cNvSpPr txBox="1"/>
          <p:nvPr/>
        </p:nvSpPr>
        <p:spPr>
          <a:xfrm>
            <a:off x="215788" y="271555"/>
            <a:ext cx="714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Total no of Anganwadi workers covered  - 1200</a:t>
            </a:r>
          </a:p>
          <a:p>
            <a:r>
              <a:rPr lang="en-US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Total no of blocks covered - 17</a:t>
            </a:r>
            <a:endParaRPr lang="en-IN" sz="2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60CE95-FCBB-255D-A373-A2FDC5BB74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61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955" y="276577"/>
            <a:ext cx="9395915" cy="1432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00" dirty="0">
                <a:effectLst/>
                <a:latin typeface="ADLaM Display" panose="0201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Early Intervention at home for Parents</a:t>
            </a:r>
            <a:br>
              <a:rPr lang="en-IN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915" y="2432756"/>
            <a:ext cx="10634129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badi" panose="020B0604020104020204" pitchFamily="34" charset="0"/>
              </a:rPr>
              <a:t>Parent  child interaction is the key predictor of change.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badi" panose="020B0604020104020204" pitchFamily="34" charset="0"/>
            </a:endParaRPr>
          </a:p>
          <a:p>
            <a:pPr marL="6858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altLang="en-US" sz="2400" dirty="0">
                <a:latin typeface="Abadi" panose="020B0604020104020204" pitchFamily="34" charset="0"/>
              </a:rPr>
              <a:t>It is not directed towards a rehabilitation model, it is towards habilitative model.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latin typeface="Abadi" panose="020B0604020104020204" pitchFamily="34" charset="0"/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cap="none" dirty="0">
                <a:latin typeface="Abadi" panose="020B0604020104020204" pitchFamily="34" charset="0"/>
              </a:rPr>
              <a:t>Intervention occurs continuously throughout the day</a:t>
            </a:r>
            <a:endParaRPr lang="en-US" sz="2400" dirty="0">
              <a:latin typeface="Abadi" panose="020B0604020104020204" pitchFamily="34" charset="0"/>
            </a:endParaRPr>
          </a:p>
          <a:p>
            <a:pPr marL="6858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900" dirty="0"/>
          </a:p>
          <a:p>
            <a:pPr marL="6858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alpha val="55000"/>
                </a:schemeClr>
              </a:solidFill>
              <a:latin typeface="Amasis MT Pro Black" panose="02040A04050005020304" pitchFamily="18" charset="0"/>
            </a:endParaRPr>
          </a:p>
          <a:p>
            <a:pPr marL="6858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alpha val="55000"/>
                </a:schemeClr>
              </a:solidFill>
              <a:latin typeface="Amasis MT Pro Black" panose="02040A04050005020304" pitchFamily="18" charset="0"/>
            </a:endParaRPr>
          </a:p>
          <a:p>
            <a:pPr marL="6858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alpha val="55000"/>
                </a:schemeClr>
              </a:solidFill>
            </a:endParaRPr>
          </a:p>
          <a:p>
            <a:pPr marL="68580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alpha val="55000"/>
                </a:schemeClr>
              </a:solidFill>
            </a:endParaRP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7E5C2-C69C-0F99-5042-3E1248C0B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6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BA6A-569E-F9E3-14BA-01F01157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496" cy="1325563"/>
          </a:xfrm>
        </p:spPr>
        <p:txBody>
          <a:bodyPr>
            <a:normAutofit/>
          </a:bodyPr>
          <a:lstStyle/>
          <a:p>
            <a:r>
              <a:rPr lang="en-IN" sz="2000" kern="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Here are the ways you can make a donation. </a:t>
            </a:r>
            <a:r>
              <a:rPr lang="en-IN" sz="2000" kern="10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Just a small donation can help us accomplish task</a:t>
            </a:r>
            <a:r>
              <a:rPr lang="en-IN" sz="2000" kern="0" dirty="0">
                <a:solidFill>
                  <a:srgbClr val="00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br>
              <a:rPr lang="en-IN" sz="2000" kern="1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n-IN" sz="4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791E-6543-571E-EC2A-87A29EEF3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b="1" dirty="0">
                <a:latin typeface="Amasis MT Pro" panose="02040504050005020304" pitchFamily="18" charset="0"/>
              </a:rPr>
              <a:t>Cheque</a:t>
            </a:r>
            <a:r>
              <a:rPr lang="en-US" dirty="0">
                <a:latin typeface="Amasis MT Pro" panose="02040504050005020304" pitchFamily="18" charset="0"/>
              </a:rPr>
              <a:t> in </a:t>
            </a:r>
            <a:r>
              <a:rPr lang="en-US" dirty="0" err="1">
                <a:latin typeface="Amasis MT Pro" panose="02040504050005020304" pitchFamily="18" charset="0"/>
              </a:rPr>
              <a:t>favour</a:t>
            </a:r>
            <a:r>
              <a:rPr lang="en-US" dirty="0">
                <a:latin typeface="Amasis MT Pro" panose="02040504050005020304" pitchFamily="18" charset="0"/>
              </a:rPr>
              <a:t> of Bhairavi Health Care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>
                <a:latin typeface="Amasis MT Pro" panose="02040504050005020304" pitchFamily="18" charset="0"/>
              </a:rPr>
              <a:t>Direct bank transfer </a:t>
            </a:r>
            <a:r>
              <a:rPr lang="en-US" dirty="0">
                <a:latin typeface="Amasis MT Pro" panose="02040504050005020304" pitchFamily="18" charset="0"/>
              </a:rPr>
              <a:t>to Name : Bhairavi Health Care</a:t>
            </a:r>
          </a:p>
          <a:p>
            <a:pPr marL="0" indent="0">
              <a:buNone/>
            </a:pPr>
            <a:r>
              <a:rPr lang="en-US" dirty="0">
                <a:latin typeface="Amasis MT Pro" panose="02040504050005020304" pitchFamily="18" charset="0"/>
              </a:rPr>
              <a:t>Account number: 42170694614</a:t>
            </a:r>
          </a:p>
          <a:p>
            <a:pPr marL="0" indent="0">
              <a:buNone/>
            </a:pPr>
            <a:r>
              <a:rPr lang="en-US" dirty="0">
                <a:latin typeface="Amasis MT Pro" panose="02040504050005020304" pitchFamily="18" charset="0"/>
              </a:rPr>
              <a:t>Bank Name: State Bank of India</a:t>
            </a:r>
          </a:p>
          <a:p>
            <a:pPr marL="0" indent="0">
              <a:buNone/>
            </a:pPr>
            <a:r>
              <a:rPr lang="en-US" dirty="0">
                <a:latin typeface="Amasis MT Pro" panose="02040504050005020304" pitchFamily="18" charset="0"/>
              </a:rPr>
              <a:t>Branch: Park branch, Coimbatore</a:t>
            </a:r>
          </a:p>
          <a:p>
            <a:pPr marL="0" indent="0">
              <a:buNone/>
            </a:pPr>
            <a:r>
              <a:rPr lang="en-US" dirty="0">
                <a:latin typeface="Amasis MT Pro" panose="02040504050005020304" pitchFamily="18" charset="0"/>
              </a:rPr>
              <a:t>IFSC Code: SBIN002043</a:t>
            </a:r>
          </a:p>
          <a:p>
            <a:pPr marL="0" indent="0">
              <a:buNone/>
            </a:pPr>
            <a:r>
              <a:rPr lang="en-US" b="1" dirty="0">
                <a:latin typeface="Amasis MT Pro" panose="02040504050005020304" pitchFamily="18" charset="0"/>
              </a:rPr>
              <a:t>3) </a:t>
            </a:r>
            <a:r>
              <a:rPr lang="en-US" b="1" dirty="0" err="1">
                <a:latin typeface="Amasis MT Pro" panose="02040504050005020304" pitchFamily="18" charset="0"/>
              </a:rPr>
              <a:t>Gpay</a:t>
            </a:r>
            <a:r>
              <a:rPr lang="en-US" dirty="0">
                <a:latin typeface="Amasis MT Pro" panose="02040504050005020304" pitchFamily="18" charset="0"/>
              </a:rPr>
              <a:t>   98940 77818</a:t>
            </a:r>
            <a:endParaRPr lang="en-IN" dirty="0">
              <a:latin typeface="Amasis MT Pro" panose="020405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D345B-FEE2-1CC7-6074-79552F0C1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80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36,726 Thank You Images, Stock Photos, 3D objects, &amp; Vectors | Shutterstock">
            <a:extLst>
              <a:ext uri="{FF2B5EF4-FFF2-40B4-BE49-F238E27FC236}">
                <a16:creationId xmlns:a16="http://schemas.microsoft.com/office/drawing/2014/main" id="{794391D1-5ED7-7F9C-7922-F04F704E8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0"/>
          <a:stretch/>
        </p:blipFill>
        <p:spPr bwMode="auto">
          <a:xfrm>
            <a:off x="0" y="985838"/>
            <a:ext cx="12192000" cy="39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960FB4-EA82-7296-D16C-BF59D2862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F34637-015F-F34F-630C-95C255E58D35}"/>
              </a:ext>
            </a:extLst>
          </p:cNvPr>
          <p:cNvGraphicFramePr>
            <a:graphicFrameLocks noGrp="1"/>
          </p:cNvGraphicFramePr>
          <p:nvPr/>
        </p:nvGraphicFramePr>
        <p:xfrm>
          <a:off x="1309290" y="1"/>
          <a:ext cx="10882710" cy="6858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403">
                  <a:extLst>
                    <a:ext uri="{9D8B030D-6E8A-4147-A177-3AD203B41FA5}">
                      <a16:colId xmlns:a16="http://schemas.microsoft.com/office/drawing/2014/main" val="4204107500"/>
                    </a:ext>
                  </a:extLst>
                </a:gridCol>
                <a:gridCol w="1814560">
                  <a:extLst>
                    <a:ext uri="{9D8B030D-6E8A-4147-A177-3AD203B41FA5}">
                      <a16:colId xmlns:a16="http://schemas.microsoft.com/office/drawing/2014/main" val="1858220510"/>
                    </a:ext>
                  </a:extLst>
                </a:gridCol>
                <a:gridCol w="3630286">
                  <a:extLst>
                    <a:ext uri="{9D8B030D-6E8A-4147-A177-3AD203B41FA5}">
                      <a16:colId xmlns:a16="http://schemas.microsoft.com/office/drawing/2014/main" val="3867197102"/>
                    </a:ext>
                  </a:extLst>
                </a:gridCol>
                <a:gridCol w="4618461">
                  <a:extLst>
                    <a:ext uri="{9D8B030D-6E8A-4147-A177-3AD203B41FA5}">
                      <a16:colId xmlns:a16="http://schemas.microsoft.com/office/drawing/2014/main" val="51033914"/>
                    </a:ext>
                  </a:extLst>
                </a:gridCol>
              </a:tblGrid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S.no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DATE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NAME OF AREA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NUMBER OF TEACHERS ATTENDED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1290370022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     1) 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17.08.2023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PERUR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74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4169322802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2)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17.08.2023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SELVAPURAM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78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914348004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3)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 </a:t>
                      </a:r>
                      <a:endParaRPr lang="en-IN" sz="1400">
                        <a:effectLst/>
                        <a:latin typeface="Abadi" panose="020B06040201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25.08.2023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SIDDAPUDUR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 115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321236371"/>
                  </a:ext>
                </a:extLst>
              </a:tr>
              <a:tr h="92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4)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GANAPATHY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681782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5)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31.08.2023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POLLACHI- NORTH 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   142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2216172539"/>
                  </a:ext>
                </a:extLst>
              </a:tr>
              <a:tr h="37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6)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31.08.2023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POLLACHI- SOUTH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755510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7)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01.09.2023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SARKARSAMAKULAM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57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3637769694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8)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07.09.2023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KARAMADAI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120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3242449129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9)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07.09.2023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ANNUR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61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343093371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10)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13.10.2023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MATHAMPATTI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56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2553125988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11)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13.10.2023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PERIYANAIKENPALAYAM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72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1550043715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12)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20.10.2023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ONDIPUDUR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106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1713106319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13)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20.10.2023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SULUR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86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3091866880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14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02.11.2023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MADHUKARAI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77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1236097193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15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30.11.2023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KINATHUKADAVU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49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44692357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16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30.11.2023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AANAIMALAI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56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2942449073"/>
                  </a:ext>
                </a:extLst>
              </a:tr>
              <a:tr h="347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17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04.12.2023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Abadi" panose="020B0604020104020204" pitchFamily="34" charset="0"/>
                        </a:rPr>
                        <a:t>SULTAN PETTAI</a:t>
                      </a:r>
                      <a:endParaRPr lang="en-IN" sz="14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</a:rPr>
                        <a:t>50</a:t>
                      </a:r>
                      <a:endParaRPr lang="en-IN" sz="1400" dirty="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79" marR="59279" marT="0" marB="0"/>
                </a:tc>
                <a:extLst>
                  <a:ext uri="{0D108BD9-81ED-4DB2-BD59-A6C34878D82A}">
                    <a16:rowId xmlns:a16="http://schemas.microsoft.com/office/drawing/2014/main" val="230669393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F020BCB-CEE1-5229-71C2-E5C628A20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774" y="2721744"/>
            <a:ext cx="206246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F909D-0390-B294-0186-BA90434C6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5" b="10432"/>
          <a:stretch/>
        </p:blipFill>
        <p:spPr>
          <a:xfrm>
            <a:off x="0" y="6285054"/>
            <a:ext cx="1309290" cy="57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0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>
                <a:latin typeface="Agency FB" panose="020B0503020202020204" pitchFamily="34" charset="0"/>
              </a:rPr>
              <a:t>DATE : 17.08.2023 </a:t>
            </a:r>
            <a:br>
              <a:rPr lang="en-US" sz="2400" b="1" dirty="0">
                <a:latin typeface="Agency FB" panose="020B0503020202020204" pitchFamily="34" charset="0"/>
              </a:rPr>
            </a:br>
            <a:r>
              <a:rPr lang="en-US" sz="2400" b="1" dirty="0">
                <a:latin typeface="Agency FB" panose="020B0503020202020204" pitchFamily="34" charset="0"/>
              </a:rPr>
              <a:t>PLACE: PERUR </a:t>
            </a:r>
            <a:br>
              <a:rPr lang="en-US" sz="2400" b="1" dirty="0">
                <a:latin typeface="Agency FB" panose="020B0503020202020204" pitchFamily="34" charset="0"/>
              </a:rPr>
            </a:br>
            <a:r>
              <a:rPr lang="en-US" sz="2400" b="1" dirty="0">
                <a:latin typeface="Agency FB" panose="020B0503020202020204" pitchFamily="34" charset="0"/>
              </a:rPr>
              <a:t>NO OF PARTICIPANTS: 74</a:t>
            </a:r>
            <a:endParaRPr lang="en-US" sz="24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08" y="2721236"/>
            <a:ext cx="2562420" cy="19218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02" y="2721235"/>
            <a:ext cx="2562420" cy="1921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69" y="2721236"/>
            <a:ext cx="2562420" cy="1921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" y="2721234"/>
            <a:ext cx="2502090" cy="1921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A73719-75CB-2D2C-828A-700A192B92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latin typeface="Agency FB" panose="020B0503020202020204" pitchFamily="34" charset="0"/>
              </a:rPr>
              <a:t>DATE : 17.08.2023 </a:t>
            </a:r>
            <a:br>
              <a:rPr lang="en-US" sz="2400" b="1" dirty="0">
                <a:latin typeface="Agency FB" panose="020B0503020202020204" pitchFamily="34" charset="0"/>
              </a:rPr>
            </a:br>
            <a:r>
              <a:rPr lang="en-US" sz="2400" b="1" dirty="0">
                <a:latin typeface="Agency FB" panose="020B0503020202020204" pitchFamily="34" charset="0"/>
              </a:rPr>
              <a:t>PLACE: SELVAPURAM</a:t>
            </a:r>
            <a:br>
              <a:rPr lang="en-US" sz="2400" b="1" dirty="0">
                <a:latin typeface="Agency FB" panose="020B0503020202020204" pitchFamily="34" charset="0"/>
              </a:rPr>
            </a:br>
            <a:r>
              <a:rPr lang="en-US" sz="2400" b="1" dirty="0">
                <a:latin typeface="Agency FB" panose="020B0503020202020204" pitchFamily="34" charset="0"/>
              </a:rPr>
              <a:t>NO OF PARTICIPANTS: 78</a:t>
            </a:r>
            <a:endParaRPr lang="en-US" sz="24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0" y="2771692"/>
            <a:ext cx="2667852" cy="18681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2771692"/>
            <a:ext cx="2788693" cy="1868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81" y="2771692"/>
            <a:ext cx="2490903" cy="1868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5" y="2774319"/>
            <a:ext cx="2447499" cy="1865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74EB3-3A8F-A820-D66A-907E402D03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3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25.08.2023 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SIDDAPUDUR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85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27" y="2680293"/>
            <a:ext cx="2721433" cy="2041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8" y="2680293"/>
            <a:ext cx="2374715" cy="2044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03" y="2680293"/>
            <a:ext cx="2721434" cy="2041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21" y="2680293"/>
            <a:ext cx="2721434" cy="204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FADA19-A6C6-D726-07FC-ED720BBA03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7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25.08.2023 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GANAPATHY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30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08" y="2680294"/>
            <a:ext cx="2488406" cy="2060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7" y="2680294"/>
            <a:ext cx="2747749" cy="2060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11" y="2680294"/>
            <a:ext cx="2747749" cy="2060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13" y="2680294"/>
            <a:ext cx="2747749" cy="2060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2EB21-2AA2-C6D8-28BF-9C58C1C9A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>
                <a:latin typeface="Agency FB" panose="020B0503020202020204" pitchFamily="34" charset="0"/>
              </a:rPr>
              <a:t>DATE : 31.08.2023 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PLACE: POLLACHI (</a:t>
            </a:r>
            <a:r>
              <a:rPr lang="en-US" sz="2500" b="1" dirty="0" err="1">
                <a:latin typeface="Agency FB" panose="020B0503020202020204" pitchFamily="34" charset="0"/>
              </a:rPr>
              <a:t>North&amp;South</a:t>
            </a:r>
            <a:r>
              <a:rPr lang="en-US" sz="2500" b="1" dirty="0">
                <a:latin typeface="Agency FB" panose="020B0503020202020204" pitchFamily="34" charset="0"/>
              </a:rPr>
              <a:t>)</a:t>
            </a:r>
            <a:br>
              <a:rPr lang="en-US" sz="2500" b="1" dirty="0">
                <a:latin typeface="Agency FB" panose="020B0503020202020204" pitchFamily="34" charset="0"/>
              </a:rPr>
            </a:br>
            <a:r>
              <a:rPr lang="en-US" sz="2500" b="1" dirty="0">
                <a:latin typeface="Agency FB" panose="020B0503020202020204" pitchFamily="34" charset="0"/>
              </a:rPr>
              <a:t>NO OF PARTICIPANTS: 142</a:t>
            </a:r>
            <a:endParaRPr lang="en-US" sz="2500" dirty="0">
              <a:latin typeface="Agency FB" panose="020B05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42" y="2695845"/>
            <a:ext cx="2516717" cy="20549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91" y="2730889"/>
            <a:ext cx="2693159" cy="2019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4" y="2730890"/>
            <a:ext cx="2693159" cy="2019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3" y="2730889"/>
            <a:ext cx="2693159" cy="2019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97301-45C6-D68B-1A5D-E368FB9F6C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35" b="10432"/>
          <a:stretch/>
        </p:blipFill>
        <p:spPr>
          <a:xfrm>
            <a:off x="0" y="6280878"/>
            <a:ext cx="2008682" cy="5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0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17660</TotalTime>
  <Words>832</Words>
  <Application>Microsoft Office PowerPoint</Application>
  <PresentationFormat>Widescreen</PresentationFormat>
  <Paragraphs>161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Abadi</vt:lpstr>
      <vt:lpstr>Abadi Extra Light</vt:lpstr>
      <vt:lpstr>ADLaM Display</vt:lpstr>
      <vt:lpstr>Agency FB</vt:lpstr>
      <vt:lpstr>Aharoni</vt:lpstr>
      <vt:lpstr>Aldhabi</vt:lpstr>
      <vt:lpstr>Amasis MT Pro</vt:lpstr>
      <vt:lpstr>Amasis MT Pro Black</vt:lpstr>
      <vt:lpstr>Aptos</vt:lpstr>
      <vt:lpstr>Arial</vt:lpstr>
      <vt:lpstr>Arial Narrow</vt:lpstr>
      <vt:lpstr>Bahnschrift Condensed</vt:lpstr>
      <vt:lpstr>Calibri</vt:lpstr>
      <vt:lpstr>Calibri Light</vt:lpstr>
      <vt:lpstr>Stencil</vt:lpstr>
      <vt:lpstr>Symbol</vt:lpstr>
      <vt:lpstr>Wingdings</vt:lpstr>
      <vt:lpstr>Office Theme</vt:lpstr>
      <vt:lpstr>health care The charitable trust 12 A and 80 G approved charity &amp;   Child Development Centre</vt:lpstr>
      <vt:lpstr>Special thanks to our honorable Coimbatore collector Kranthi Kumar Pati &amp; Dr Chandrasekar sir for making this happen</vt:lpstr>
      <vt:lpstr>PowerPoint Presentation</vt:lpstr>
      <vt:lpstr>PowerPoint Presentation</vt:lpstr>
      <vt:lpstr>DATE : 17.08.2023  PLACE: PERUR  NO OF PARTICIPANTS: 74</vt:lpstr>
      <vt:lpstr>DATE : 17.08.2023  PLACE: SELVAPURAM NO OF PARTICIPANTS: 78</vt:lpstr>
      <vt:lpstr>DATE : 25.08.2023  PLACE: SIDDAPUDUR NO OF PARTICIPANTS: 85</vt:lpstr>
      <vt:lpstr>DATE : 25.08.2023  PLACE: GANAPATHY NO OF PARTICIPANTS: 30</vt:lpstr>
      <vt:lpstr>DATE : 31.08.2023  PLACE: POLLACHI (North&amp;South) NO OF PARTICIPANTS: 142</vt:lpstr>
      <vt:lpstr>DATE : 01.09.2023 PLACE: SARKARSAMAKULAM NO OF PARTICIPANTS: 57</vt:lpstr>
      <vt:lpstr>DATE : 07.09.2023 PLACE: KARAMADAI NO OF PARTICIPANTS: 120</vt:lpstr>
      <vt:lpstr>DATE : 07.09.2023 PLACE: ANNUR NO OF PARTICIPANTS: 61</vt:lpstr>
      <vt:lpstr>DATE : 13.10.2023 PLACE: MATHAMPATTI NO OF PARTICIPANTS: 56</vt:lpstr>
      <vt:lpstr>DATE : 13.10.2023 PLACE: GOUDAMPALAYAM NO OF PARTICIPANTS: 72</vt:lpstr>
      <vt:lpstr>DATE : 20.10.2023 PLACE: ONDIPUDUR NO OF PARTICIPANTS: 106</vt:lpstr>
      <vt:lpstr>DATE : 20.10.2023 PLACE: SULUR NO OF PARTICIPANTS: 86</vt:lpstr>
      <vt:lpstr>DATE : 02.11.2023 PLACE: MADHUKARAI NO OF PARTICIPANTS: 77</vt:lpstr>
      <vt:lpstr>PowerPoint Presentation</vt:lpstr>
      <vt:lpstr>DATE : 30.11.2023 PLACE: KINATHUKADAVU NO OF PARTICIPANTS: 49 </vt:lpstr>
      <vt:lpstr>DATE : 30.11.2023 PLACE: AANAIMALAI NO OF PARTICIPANTS: 56</vt:lpstr>
      <vt:lpstr>DATE : 04.12.2023 PLACE: SULTAN PETTAI  NO OF PARTICIPANTS: 50</vt:lpstr>
      <vt:lpstr>Some of the free consultations done at Bhairavi CDC every Saturday afternoon. More than 20 children were helped to get identified their developmental problems</vt:lpstr>
      <vt:lpstr>PowerPoint Presentation</vt:lpstr>
      <vt:lpstr>PowerPoint Presentation</vt:lpstr>
      <vt:lpstr>Challenges</vt:lpstr>
      <vt:lpstr>Solution ….</vt:lpstr>
      <vt:lpstr>Early Intervention at home for Parents  </vt:lpstr>
      <vt:lpstr>Early Intervention at home for Parents </vt:lpstr>
      <vt:lpstr>Early Intervention at home for Parents </vt:lpstr>
      <vt:lpstr>PowerPoint Presentation</vt:lpstr>
      <vt:lpstr>Here are the ways you can make a donation. Just a small donation can help us accomplish task: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Bhairavi Child Development Centre</dc:title>
  <dc:creator>user</dc:creator>
  <cp:lastModifiedBy>mallikai selvaraj</cp:lastModifiedBy>
  <cp:revision>52</cp:revision>
  <dcterms:created xsi:type="dcterms:W3CDTF">2023-11-09T06:06:03Z</dcterms:created>
  <dcterms:modified xsi:type="dcterms:W3CDTF">2024-02-04T16:47:41Z</dcterms:modified>
</cp:coreProperties>
</file>